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441" r:id="rId5"/>
    <p:sldId id="540" r:id="rId6"/>
    <p:sldId id="442" r:id="rId7"/>
    <p:sldId id="343" r:id="rId8"/>
    <p:sldId id="443" r:id="rId9"/>
    <p:sldId id="444" r:id="rId10"/>
    <p:sldId id="445" r:id="rId11"/>
    <p:sldId id="380" r:id="rId12"/>
    <p:sldId id="547" r:id="rId13"/>
    <p:sldId id="548" r:id="rId14"/>
    <p:sldId id="549" r:id="rId15"/>
    <p:sldId id="546" r:id="rId16"/>
    <p:sldId id="545" r:id="rId17"/>
    <p:sldId id="551" r:id="rId18"/>
    <p:sldId id="552" r:id="rId19"/>
    <p:sldId id="550" r:id="rId20"/>
    <p:sldId id="542" r:id="rId21"/>
    <p:sldId id="348"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p:scale>
          <a:sx n="100" d="100"/>
          <a:sy n="100" d="100"/>
        </p:scale>
        <p:origin x="516" y="-33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730953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18</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4/24/2024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datacamp.com/tutorial/predicting-employee-churn-python"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Employee Churn Prediction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6518054"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Gladys Rubala M S</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au91762112029</a:t>
            </a:r>
          </a:p>
          <a:p>
            <a:pPr marR="0" lvl="0" rtl="0">
              <a:lnSpc>
                <a:spcPct val="100000"/>
              </a:lnSpc>
              <a:spcBef>
                <a:spcPts val="0"/>
              </a:spcBef>
              <a:spcAft>
                <a:spcPts val="200"/>
              </a:spcAft>
            </a:pPr>
            <a:r>
              <a:rPr lang="en-US" sz="1100" dirty="0">
                <a:solidFill>
                  <a:schemeClr val="bg1"/>
                </a:solidFill>
              </a:rPr>
              <a:t>College Name : Alagappa Chettiar Gov. College of Engineering and Technology, Karaikudi.</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details of employees.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10000</a:t>
            </a: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Have 10 features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err="1">
                <a:solidFill>
                  <a:schemeClr val="tx1"/>
                </a:solidFill>
                <a:latin typeface="IBM Plex Sans"/>
              </a:rPr>
              <a:t>Gender,Psychological</a:t>
            </a:r>
            <a:r>
              <a:rPr lang="en-US" sz="1400" spc="1" dirty="0">
                <a:solidFill>
                  <a:schemeClr val="tx1"/>
                </a:solidFill>
                <a:latin typeface="IBM Plex Sans"/>
              </a:rPr>
              <a:t> and financial features</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column has around 10000 entries</a:t>
            </a: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4" name="Google Shape;62;g5fab984687_2_0">
            <a:extLst>
              <a:ext uri="{FF2B5EF4-FFF2-40B4-BE49-F238E27FC236}">
                <a16:creationId xmlns:a16="http://schemas.microsoft.com/office/drawing/2014/main" id="{97E93E0C-382C-278E-FE30-EED6A247305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 Preprocessing:</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349119" y="1563882"/>
            <a:ext cx="7557752" cy="212362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rtl="0">
              <a:lnSpc>
                <a:spcPct val="150000"/>
              </a:lnSpc>
              <a:buFont typeface="Arial" panose="020B0604020202020204" pitchFamily="34" charset="0"/>
              <a:buChar char="•"/>
            </a:pPr>
            <a:r>
              <a:rPr lang="en-US" dirty="0">
                <a:effectLst/>
              </a:rPr>
              <a:t>Handling Missing Values</a:t>
            </a:r>
          </a:p>
          <a:p>
            <a:pPr marL="285750" indent="-285750" rtl="0">
              <a:lnSpc>
                <a:spcPct val="150000"/>
              </a:lnSpc>
              <a:buFont typeface="Arial" panose="020B0604020202020204" pitchFamily="34" charset="0"/>
              <a:buChar char="•"/>
            </a:pPr>
            <a:r>
              <a:rPr lang="en-US" dirty="0">
                <a:effectLst/>
              </a:rPr>
              <a:t>Encoding Categorical Variables </a:t>
            </a:r>
          </a:p>
          <a:p>
            <a:pPr marL="285750" indent="-285750" rtl="0">
              <a:lnSpc>
                <a:spcPct val="150000"/>
              </a:lnSpc>
              <a:buFont typeface="Arial" panose="020B0604020202020204" pitchFamily="34" charset="0"/>
              <a:buChar char="•"/>
            </a:pPr>
            <a:r>
              <a:rPr lang="en-US" dirty="0">
                <a:effectLst/>
              </a:rPr>
              <a:t>Feature Scaling</a:t>
            </a:r>
          </a:p>
          <a:p>
            <a:pPr marL="285750" indent="-285750" rtl="0">
              <a:lnSpc>
                <a:spcPct val="150000"/>
              </a:lnSpc>
              <a:buFont typeface="Arial" panose="020B0604020202020204" pitchFamily="34" charset="0"/>
              <a:buChar char="•"/>
            </a:pPr>
            <a:r>
              <a:rPr lang="en-US" dirty="0">
                <a:effectLst/>
              </a:rPr>
              <a:t>Feature Selection</a:t>
            </a:r>
            <a:endParaRPr lang="en-US" dirty="0"/>
          </a:p>
          <a:p>
            <a:pPr marL="285750" indent="-285750" rtl="0">
              <a:lnSpc>
                <a:spcPct val="150000"/>
              </a:lnSpc>
              <a:buFont typeface="Arial" panose="020B0604020202020204" pitchFamily="34" charset="0"/>
              <a:buChar char="•"/>
            </a:pPr>
            <a:r>
              <a:rPr lang="en-US" dirty="0">
                <a:effectLst/>
              </a:rPr>
              <a:t>Handling Imbalanced Data</a:t>
            </a:r>
            <a:endParaRPr lang="en-US" dirty="0"/>
          </a:p>
          <a:p>
            <a:pPr marL="285750" indent="-285750" rtl="0">
              <a:lnSpc>
                <a:spcPct val="150000"/>
              </a:lnSpc>
              <a:buFont typeface="Arial" panose="020B0604020202020204" pitchFamily="34" charset="0"/>
              <a:buChar char="•"/>
            </a:pPr>
            <a:r>
              <a:rPr lang="en-US" dirty="0">
                <a:effectLst/>
              </a:rPr>
              <a:t>Train-Test Split</a:t>
            </a:r>
            <a:endParaRPr lang="en-US" dirty="0"/>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pic>
        <p:nvPicPr>
          <p:cNvPr id="4" name="Picture 3">
            <a:extLst>
              <a:ext uri="{FF2B5EF4-FFF2-40B4-BE49-F238E27FC236}">
                <a16:creationId xmlns:a16="http://schemas.microsoft.com/office/drawing/2014/main" id="{4FF32F6E-5E06-491B-A352-FF6F06E35BAF}"/>
              </a:ext>
            </a:extLst>
          </p:cNvPr>
          <p:cNvPicPr>
            <a:picLocks noChangeAspect="1"/>
          </p:cNvPicPr>
          <p:nvPr/>
        </p:nvPicPr>
        <p:blipFill rotWithShape="1">
          <a:blip r:embed="rId3"/>
          <a:srcRect l="17268" t="20280" r="44623" b="20640"/>
          <a:stretch/>
        </p:blipFill>
        <p:spPr>
          <a:xfrm>
            <a:off x="688490" y="1375959"/>
            <a:ext cx="2140771" cy="2183802"/>
          </a:xfrm>
          <a:prstGeom prst="rect">
            <a:avLst/>
          </a:prstGeom>
        </p:spPr>
      </p:pic>
      <p:pic>
        <p:nvPicPr>
          <p:cNvPr id="10" name="Picture 9">
            <a:extLst>
              <a:ext uri="{FF2B5EF4-FFF2-40B4-BE49-F238E27FC236}">
                <a16:creationId xmlns:a16="http://schemas.microsoft.com/office/drawing/2014/main" id="{4B4D583E-250B-4626-B4F5-011AA7A615F6}"/>
              </a:ext>
            </a:extLst>
          </p:cNvPr>
          <p:cNvPicPr>
            <a:picLocks noChangeAspect="1"/>
          </p:cNvPicPr>
          <p:nvPr/>
        </p:nvPicPr>
        <p:blipFill rotWithShape="1">
          <a:blip r:embed="rId4"/>
          <a:srcRect l="19059" t="29480" r="54000" b="27414"/>
          <a:stretch/>
        </p:blipFill>
        <p:spPr>
          <a:xfrm>
            <a:off x="6314736" y="1424673"/>
            <a:ext cx="2441986" cy="2196723"/>
          </a:xfrm>
          <a:prstGeom prst="rect">
            <a:avLst/>
          </a:prstGeom>
        </p:spPr>
      </p:pic>
      <p:pic>
        <p:nvPicPr>
          <p:cNvPr id="12" name="Picture 11">
            <a:extLst>
              <a:ext uri="{FF2B5EF4-FFF2-40B4-BE49-F238E27FC236}">
                <a16:creationId xmlns:a16="http://schemas.microsoft.com/office/drawing/2014/main" id="{5D5B0F3B-5384-489A-A9B5-C9C931864C88}"/>
              </a:ext>
            </a:extLst>
          </p:cNvPr>
          <p:cNvPicPr>
            <a:picLocks noChangeAspect="1"/>
          </p:cNvPicPr>
          <p:nvPr/>
        </p:nvPicPr>
        <p:blipFill rotWithShape="1">
          <a:blip r:embed="rId5"/>
          <a:srcRect l="24386" t="28674" r="33834" b="16679"/>
          <a:stretch/>
        </p:blipFill>
        <p:spPr>
          <a:xfrm>
            <a:off x="3012148" y="1424673"/>
            <a:ext cx="3119701" cy="2294152"/>
          </a:xfrm>
          <a:prstGeom prst="rect">
            <a:avLst/>
          </a:prstGeom>
        </p:spPr>
      </p:pic>
    </p:spTree>
    <p:extLst>
      <p:ext uri="{BB962C8B-B14F-4D97-AF65-F5344CB8AC3E}">
        <p14:creationId xmlns:p14="http://schemas.microsoft.com/office/powerpoint/2010/main" val="2850782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7192DA5F-FB3B-4920-BFC0-758EEAF0F294}"/>
              </a:ext>
            </a:extLst>
          </p:cNvPr>
          <p:cNvPicPr>
            <a:picLocks noChangeAspect="1"/>
          </p:cNvPicPr>
          <p:nvPr/>
        </p:nvPicPr>
        <p:blipFill rotWithShape="1">
          <a:blip r:embed="rId3"/>
          <a:srcRect l="24353" t="21319" r="32588" b="21136"/>
          <a:stretch/>
        </p:blipFill>
        <p:spPr>
          <a:xfrm>
            <a:off x="753034" y="1237130"/>
            <a:ext cx="3937299" cy="2958353"/>
          </a:xfrm>
          <a:prstGeom prst="rect">
            <a:avLst/>
          </a:prstGeom>
        </p:spPr>
      </p:pic>
      <p:pic>
        <p:nvPicPr>
          <p:cNvPr id="9" name="Picture 8">
            <a:extLst>
              <a:ext uri="{FF2B5EF4-FFF2-40B4-BE49-F238E27FC236}">
                <a16:creationId xmlns:a16="http://schemas.microsoft.com/office/drawing/2014/main" id="{1E3994EF-A5A3-4A91-B9FD-8A57314DD595}"/>
              </a:ext>
            </a:extLst>
          </p:cNvPr>
          <p:cNvPicPr>
            <a:picLocks noChangeAspect="1"/>
          </p:cNvPicPr>
          <p:nvPr/>
        </p:nvPicPr>
        <p:blipFill rotWithShape="1">
          <a:blip r:embed="rId4"/>
          <a:srcRect l="18706" t="30945" r="38236" b="24040"/>
          <a:stretch/>
        </p:blipFill>
        <p:spPr>
          <a:xfrm>
            <a:off x="4733363" y="1237130"/>
            <a:ext cx="3937299" cy="2958353"/>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73432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rtl="0">
              <a:lnSpc>
                <a:spcPct val="150000"/>
              </a:lnSpc>
              <a:buFont typeface="Wingdings" panose="05000000000000000000" pitchFamily="2" charset="2"/>
              <a:buChar char="Ø"/>
            </a:pPr>
            <a:r>
              <a:rPr lang="en-US" b="1" dirty="0">
                <a:effectLst/>
              </a:rPr>
              <a:t>Real-time Data Integration</a:t>
            </a:r>
            <a:r>
              <a:rPr lang="en-US" dirty="0">
                <a:effectLst/>
              </a:rPr>
              <a:t>: Incorporate real-time data for dynamic predictions.</a:t>
            </a:r>
            <a:endParaRPr lang="en-US" dirty="0"/>
          </a:p>
          <a:p>
            <a:pPr marL="285750" indent="-285750" rtl="0">
              <a:lnSpc>
                <a:spcPct val="150000"/>
              </a:lnSpc>
              <a:buFont typeface="Wingdings" panose="05000000000000000000" pitchFamily="2" charset="2"/>
              <a:buChar char="Ø"/>
            </a:pPr>
            <a:r>
              <a:rPr lang="en-US" b="1" dirty="0">
                <a:effectLst/>
              </a:rPr>
              <a:t>Advanced Analytics: </a:t>
            </a:r>
            <a:r>
              <a:rPr lang="en-US" dirty="0">
                <a:effectLst/>
              </a:rPr>
              <a:t>Explore deep learning and NLP for deeper insights.</a:t>
            </a:r>
            <a:endParaRPr lang="en-US" dirty="0"/>
          </a:p>
          <a:p>
            <a:pPr marL="285750" indent="-285750" rtl="0">
              <a:lnSpc>
                <a:spcPct val="150000"/>
              </a:lnSpc>
              <a:buFont typeface="Wingdings" panose="05000000000000000000" pitchFamily="2" charset="2"/>
              <a:buChar char="Ø"/>
            </a:pPr>
            <a:r>
              <a:rPr lang="en-US" b="1" dirty="0">
                <a:effectLst/>
              </a:rPr>
              <a:t>Personalized Strategies: </a:t>
            </a:r>
            <a:r>
              <a:rPr lang="en-US" dirty="0">
                <a:effectLst/>
              </a:rPr>
              <a:t>Tailor retention interventions using ML.</a:t>
            </a:r>
            <a:endParaRPr lang="en-US" dirty="0"/>
          </a:p>
          <a:p>
            <a:pPr marL="285750" indent="-285750" rtl="0">
              <a:lnSpc>
                <a:spcPct val="150000"/>
              </a:lnSpc>
              <a:buFont typeface="Wingdings" panose="05000000000000000000" pitchFamily="2" charset="2"/>
              <a:buChar char="Ø"/>
            </a:pPr>
            <a:r>
              <a:rPr lang="en-US" b="1" dirty="0">
                <a:effectLst/>
              </a:rPr>
              <a:t>Industry Customization: </a:t>
            </a:r>
            <a:r>
              <a:rPr lang="en-US" dirty="0">
                <a:effectLst/>
              </a:rPr>
              <a:t>Customize the model for specific industries.</a:t>
            </a:r>
            <a:endParaRPr lang="en-US" dirty="0"/>
          </a:p>
          <a:p>
            <a:pPr marL="285750" indent="-285750" rtl="0">
              <a:lnSpc>
                <a:spcPct val="150000"/>
              </a:lnSpc>
              <a:buFont typeface="Wingdings" panose="05000000000000000000" pitchFamily="2" charset="2"/>
              <a:buChar char="Ø"/>
            </a:pPr>
            <a:r>
              <a:rPr lang="en-US" b="1" dirty="0">
                <a:effectLst/>
              </a:rPr>
              <a:t>Longitudinal Analysis: </a:t>
            </a:r>
            <a:r>
              <a:rPr lang="en-US" dirty="0">
                <a:effectLst/>
              </a:rPr>
              <a:t>Track churn patterns over time for trends.</a:t>
            </a:r>
            <a:endParaRPr lang="en-US" dirty="0"/>
          </a:p>
          <a:p>
            <a:pPr>
              <a:spcAft>
                <a:spcPts val="800"/>
              </a:spcAft>
              <a:buClr>
                <a:srgbClr val="213163"/>
              </a:buClr>
            </a:pPr>
            <a:endParaRPr lang="en-US"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E9D8A5B-86D2-4CBC-B3A1-D27FEA164F3A}"/>
              </a:ext>
            </a:extLst>
          </p:cNvPr>
          <p:cNvSpPr/>
          <p:nvPr/>
        </p:nvSpPr>
        <p:spPr>
          <a:xfrm>
            <a:off x="4696483" y="3008951"/>
            <a:ext cx="2609850" cy="17837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noFill/>
            </a:endParaRPr>
          </a:p>
        </p:txBody>
      </p:sp>
      <p:sp>
        <p:nvSpPr>
          <p:cNvPr id="17" name="Rectangle 16">
            <a:extLst>
              <a:ext uri="{FF2B5EF4-FFF2-40B4-BE49-F238E27FC236}">
                <a16:creationId xmlns:a16="http://schemas.microsoft.com/office/drawing/2014/main" id="{36EAFA07-2C15-4F2D-8FE0-60A037380D4C}"/>
              </a:ext>
            </a:extLst>
          </p:cNvPr>
          <p:cNvSpPr/>
          <p:nvPr/>
        </p:nvSpPr>
        <p:spPr>
          <a:xfrm>
            <a:off x="1474417" y="3008951"/>
            <a:ext cx="2525237" cy="17438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noFill/>
            </a:endParaRPr>
          </a:p>
        </p:txBody>
      </p:sp>
      <p:sp>
        <p:nvSpPr>
          <p:cNvPr id="16" name="Rectangle 15">
            <a:extLst>
              <a:ext uri="{FF2B5EF4-FFF2-40B4-BE49-F238E27FC236}">
                <a16:creationId xmlns:a16="http://schemas.microsoft.com/office/drawing/2014/main" id="{2FC211D3-CEF0-4CFF-BE17-ECEA1F380982}"/>
              </a:ext>
            </a:extLst>
          </p:cNvPr>
          <p:cNvSpPr/>
          <p:nvPr/>
        </p:nvSpPr>
        <p:spPr>
          <a:xfrm>
            <a:off x="5736561" y="1017204"/>
            <a:ext cx="2609850" cy="17837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noFill/>
            </a:endParaRPr>
          </a:p>
        </p:txBody>
      </p:sp>
      <p:sp>
        <p:nvSpPr>
          <p:cNvPr id="15" name="Rectangle 14">
            <a:extLst>
              <a:ext uri="{FF2B5EF4-FFF2-40B4-BE49-F238E27FC236}">
                <a16:creationId xmlns:a16="http://schemas.microsoft.com/office/drawing/2014/main" id="{3D1D9CFB-CBED-45FE-AAAD-4FE31EDFEDD4}"/>
              </a:ext>
            </a:extLst>
          </p:cNvPr>
          <p:cNvSpPr/>
          <p:nvPr/>
        </p:nvSpPr>
        <p:spPr>
          <a:xfrm>
            <a:off x="2975301" y="993327"/>
            <a:ext cx="2609850" cy="17837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noFill/>
            </a:endParaRPr>
          </a:p>
        </p:txBody>
      </p:sp>
      <p:sp>
        <p:nvSpPr>
          <p:cNvPr id="14" name="Rectangle 13">
            <a:extLst>
              <a:ext uri="{FF2B5EF4-FFF2-40B4-BE49-F238E27FC236}">
                <a16:creationId xmlns:a16="http://schemas.microsoft.com/office/drawing/2014/main" id="{37EFE9BE-E0BC-4633-87D4-CC0036BD6353}"/>
              </a:ext>
            </a:extLst>
          </p:cNvPr>
          <p:cNvSpPr/>
          <p:nvPr/>
        </p:nvSpPr>
        <p:spPr>
          <a:xfrm>
            <a:off x="228600" y="1007360"/>
            <a:ext cx="2609850" cy="17837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noFill/>
            </a:endParaRPr>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Glimpse of the Project</a:t>
            </a:r>
          </a:p>
        </p:txBody>
      </p:sp>
      <p:pic>
        <p:nvPicPr>
          <p:cNvPr id="5" name="Picture 4">
            <a:extLst>
              <a:ext uri="{FF2B5EF4-FFF2-40B4-BE49-F238E27FC236}">
                <a16:creationId xmlns:a16="http://schemas.microsoft.com/office/drawing/2014/main" id="{A01F2538-B6CC-4F94-B704-9D8F690351B0}"/>
              </a:ext>
            </a:extLst>
          </p:cNvPr>
          <p:cNvPicPr>
            <a:picLocks noChangeAspect="1"/>
          </p:cNvPicPr>
          <p:nvPr/>
        </p:nvPicPr>
        <p:blipFill rotWithShape="1">
          <a:blip r:embed="rId3"/>
          <a:srcRect l="24674" t="27133" r="33648" b="15696"/>
          <a:stretch/>
        </p:blipFill>
        <p:spPr>
          <a:xfrm>
            <a:off x="368956" y="1064819"/>
            <a:ext cx="2210923" cy="1705123"/>
          </a:xfrm>
          <a:prstGeom prst="rect">
            <a:avLst/>
          </a:prstGeom>
        </p:spPr>
      </p:pic>
      <p:pic>
        <p:nvPicPr>
          <p:cNvPr id="7" name="Picture 6">
            <a:extLst>
              <a:ext uri="{FF2B5EF4-FFF2-40B4-BE49-F238E27FC236}">
                <a16:creationId xmlns:a16="http://schemas.microsoft.com/office/drawing/2014/main" id="{20AE37B0-D9F2-40B1-B355-DF615404B244}"/>
              </a:ext>
            </a:extLst>
          </p:cNvPr>
          <p:cNvPicPr>
            <a:picLocks noChangeAspect="1"/>
          </p:cNvPicPr>
          <p:nvPr/>
        </p:nvPicPr>
        <p:blipFill rotWithShape="1">
          <a:blip r:embed="rId4"/>
          <a:srcRect l="19731" t="26131" r="31086" b="15278"/>
          <a:stretch/>
        </p:blipFill>
        <p:spPr>
          <a:xfrm>
            <a:off x="3024887" y="1017204"/>
            <a:ext cx="2525237" cy="1691362"/>
          </a:xfrm>
          <a:prstGeom prst="rect">
            <a:avLst/>
          </a:prstGeom>
        </p:spPr>
      </p:pic>
      <p:pic>
        <p:nvPicPr>
          <p:cNvPr id="9" name="Picture 8">
            <a:extLst>
              <a:ext uri="{FF2B5EF4-FFF2-40B4-BE49-F238E27FC236}">
                <a16:creationId xmlns:a16="http://schemas.microsoft.com/office/drawing/2014/main" id="{9ED4238C-B52E-412B-9401-860DD8ABF4A5}"/>
              </a:ext>
            </a:extLst>
          </p:cNvPr>
          <p:cNvPicPr>
            <a:picLocks noChangeAspect="1"/>
          </p:cNvPicPr>
          <p:nvPr/>
        </p:nvPicPr>
        <p:blipFill rotWithShape="1">
          <a:blip r:embed="rId5"/>
          <a:srcRect l="19465" t="27806" r="31883" b="13812"/>
          <a:stretch/>
        </p:blipFill>
        <p:spPr>
          <a:xfrm>
            <a:off x="5787978" y="1053562"/>
            <a:ext cx="2507015" cy="1691362"/>
          </a:xfrm>
          <a:prstGeom prst="rect">
            <a:avLst/>
          </a:prstGeom>
        </p:spPr>
      </p:pic>
      <p:pic>
        <p:nvPicPr>
          <p:cNvPr id="11" name="Picture 10">
            <a:extLst>
              <a:ext uri="{FF2B5EF4-FFF2-40B4-BE49-F238E27FC236}">
                <a16:creationId xmlns:a16="http://schemas.microsoft.com/office/drawing/2014/main" id="{F64570EE-BD50-46E9-AF72-8FEFA1BA332C}"/>
              </a:ext>
            </a:extLst>
          </p:cNvPr>
          <p:cNvPicPr>
            <a:picLocks noChangeAspect="1"/>
          </p:cNvPicPr>
          <p:nvPr/>
        </p:nvPicPr>
        <p:blipFill rotWithShape="1">
          <a:blip r:embed="rId6"/>
          <a:srcRect l="19240" t="20626" r="30642" b="11096"/>
          <a:stretch/>
        </p:blipFill>
        <p:spPr>
          <a:xfrm>
            <a:off x="1531798" y="3065253"/>
            <a:ext cx="2410473" cy="1631242"/>
          </a:xfrm>
          <a:prstGeom prst="rect">
            <a:avLst/>
          </a:prstGeom>
        </p:spPr>
      </p:pic>
      <p:pic>
        <p:nvPicPr>
          <p:cNvPr id="13" name="Picture 12">
            <a:extLst>
              <a:ext uri="{FF2B5EF4-FFF2-40B4-BE49-F238E27FC236}">
                <a16:creationId xmlns:a16="http://schemas.microsoft.com/office/drawing/2014/main" id="{F12E267A-5F34-4E32-ABE6-BC01E8347758}"/>
              </a:ext>
            </a:extLst>
          </p:cNvPr>
          <p:cNvPicPr>
            <a:picLocks noChangeAspect="1"/>
          </p:cNvPicPr>
          <p:nvPr/>
        </p:nvPicPr>
        <p:blipFill rotWithShape="1">
          <a:blip r:embed="rId7"/>
          <a:srcRect l="19647" t="20196" r="30118" b="14972"/>
          <a:stretch/>
        </p:blipFill>
        <p:spPr>
          <a:xfrm>
            <a:off x="4811019" y="3037101"/>
            <a:ext cx="2380777" cy="1727465"/>
          </a:xfrm>
          <a:prstGeom prst="rect">
            <a:avLst/>
          </a:prstGeom>
        </p:spPr>
      </p:pic>
    </p:spTree>
    <p:extLst>
      <p:ext uri="{BB962C8B-B14F-4D97-AF65-F5344CB8AC3E}">
        <p14:creationId xmlns:p14="http://schemas.microsoft.com/office/powerpoint/2010/main" val="943657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6"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endParaRPr lang="en-US" dirty="0"/>
          </a:p>
          <a:p>
            <a:pPr algn="just" rtl="0">
              <a:lnSpc>
                <a:spcPct val="150000"/>
              </a:lnSpc>
            </a:pPr>
            <a:r>
              <a:rPr lang="en-US" dirty="0">
                <a:effectLst/>
              </a:rPr>
              <a:t>In conclusion, our project delivers an effective employee churn prediction model, empowering organizations to identify at-risk employees and implement targeted retention strategies. By reducing turnover rates and fostering workforce stability, businesses can enhance performance and maintain competitiveness in the market.</a:t>
            </a:r>
            <a:endParaRPr lang="en-US" dirty="0"/>
          </a:p>
          <a:p>
            <a:pPr algn="just" rtl="0">
              <a:lnSpc>
                <a:spcPct val="150000"/>
              </a:lnSpc>
            </a:pPr>
            <a:br>
              <a:rPr lang="en-US" dirty="0"/>
            </a:b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89071"/>
          </a:xfrm>
          <a:prstGeom prst="rect">
            <a:avLst/>
          </a:prstGeom>
          <a:noFill/>
        </p:spPr>
        <p:txBody>
          <a:bodyPr wrap="square" lIns="91440" tIns="45720" rIns="91440" bIns="45720" anchor="t">
            <a:spAutoFit/>
          </a:bodyPr>
          <a:lstStyle/>
          <a:p>
            <a:pPr marL="342900" marR="0" lvl="0" indent="-342900">
              <a:lnSpc>
                <a:spcPct val="150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Project </a:t>
            </a:r>
            <a:r>
              <a:rPr lang="en-US" sz="1800" dirty="0" err="1">
                <a:effectLst/>
                <a:latin typeface="Times New Roman" panose="02020603050405020304" pitchFamily="18" charset="0"/>
                <a:ea typeface="Times New Roman" panose="02020603050405020304" pitchFamily="18" charset="0"/>
              </a:rPr>
              <a:t>Github</a:t>
            </a:r>
            <a:r>
              <a:rPr lang="en-US" sz="1800" dirty="0">
                <a:effectLst/>
                <a:latin typeface="Times New Roman" panose="02020603050405020304" pitchFamily="18" charset="0"/>
                <a:ea typeface="Times New Roman" panose="02020603050405020304" pitchFamily="18" charset="0"/>
              </a:rPr>
              <a:t> link, </a:t>
            </a:r>
            <a:r>
              <a:rPr lang="en-US" sz="1800" dirty="0" err="1">
                <a:effectLst/>
                <a:latin typeface="Times New Roman" panose="02020603050405020304" pitchFamily="18" charset="0"/>
                <a:ea typeface="Times New Roman" panose="02020603050405020304" pitchFamily="18" charset="0"/>
              </a:rPr>
              <a:t>Ramar</a:t>
            </a:r>
            <a:r>
              <a:rPr lang="en-US" sz="1800" dirty="0">
                <a:effectLst/>
                <a:latin typeface="Times New Roman" panose="02020603050405020304" pitchFamily="18" charset="0"/>
                <a:ea typeface="Times New Roman" panose="02020603050405020304" pitchFamily="18" charset="0"/>
              </a:rPr>
              <a:t> Bose , 2024</a:t>
            </a:r>
          </a:p>
          <a:p>
            <a:pPr marL="342900" marR="0" lvl="0" indent="-342900">
              <a:lnSpc>
                <a:spcPct val="150000"/>
              </a:lnSpc>
              <a:spcBef>
                <a:spcPts val="0"/>
              </a:spcBef>
              <a:spcAft>
                <a:spcPts val="0"/>
              </a:spcAft>
              <a:buFont typeface="Wingdings" panose="05000000000000000000" pitchFamily="2" charset="2"/>
              <a:buChar char=""/>
            </a:pPr>
            <a:r>
              <a:rPr lang="en-US" sz="1800" dirty="0" err="1">
                <a:solidFill>
                  <a:srgbClr val="000000"/>
                </a:solidFill>
                <a:effectLst/>
                <a:latin typeface="Times New Roman" panose="02020603050405020304" pitchFamily="18" charset="0"/>
                <a:ea typeface="Times New Roman" panose="02020603050405020304" pitchFamily="18" charset="0"/>
              </a:rPr>
              <a:t>Avinash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Navlani</a:t>
            </a:r>
            <a:r>
              <a:rPr lang="en-US" sz="1800" dirty="0">
                <a:effectLst/>
                <a:latin typeface="Times New Roman" panose="02020603050405020304" pitchFamily="18" charset="0"/>
                <a:ea typeface="Times New Roman" panose="02020603050405020304" pitchFamily="18" charset="0"/>
              </a:rPr>
              <a:t>, Predicting Employee Churn in </a:t>
            </a:r>
            <a:r>
              <a:rPr lang="en-US" sz="1800" dirty="0" err="1">
                <a:effectLst/>
                <a:latin typeface="Times New Roman" panose="02020603050405020304" pitchFamily="18" charset="0"/>
                <a:ea typeface="Times New Roman" panose="02020603050405020304" pitchFamily="18" charset="0"/>
              </a:rPr>
              <a:t>Python,datacamp</a:t>
            </a:r>
            <a:r>
              <a:rPr lang="en-US" sz="1800" dirty="0">
                <a:effectLst/>
                <a:latin typeface="Times New Roman" panose="02020603050405020304" pitchFamily="18" charset="0"/>
                <a:ea typeface="Times New Roman" panose="02020603050405020304" pitchFamily="18" charset="0"/>
              </a:rPr>
              <a:t>. </a:t>
            </a:r>
            <a:r>
              <a:rPr lang="en-US" sz="1800" u="sng" dirty="0">
                <a:solidFill>
                  <a:srgbClr val="0563C1"/>
                </a:solidFill>
                <a:effectLst/>
                <a:latin typeface="Times New Roman" panose="02020603050405020304" pitchFamily="18" charset="0"/>
                <a:ea typeface="Times New Roman" panose="02020603050405020304" pitchFamily="18" charset="0"/>
                <a:hlinkClick r:id="rId3"/>
              </a:rPr>
              <a:t>Predicting Employee Churn in Python | </a:t>
            </a:r>
            <a:r>
              <a:rPr lang="en-US" sz="1800" u="sng" dirty="0" err="1">
                <a:solidFill>
                  <a:srgbClr val="0563C1"/>
                </a:solidFill>
                <a:effectLst/>
                <a:latin typeface="Times New Roman" panose="02020603050405020304" pitchFamily="18" charset="0"/>
                <a:ea typeface="Times New Roman" panose="02020603050405020304" pitchFamily="18" charset="0"/>
                <a:hlinkClick r:id="rId3"/>
              </a:rPr>
              <a:t>DataCamp</a:t>
            </a:r>
            <a:endParaRPr lang="en-US" sz="1800" dirty="0">
              <a:effectLst/>
              <a:latin typeface="Times New Roman" panose="02020603050405020304" pitchFamily="18" charset="0"/>
              <a:ea typeface="Times New Roman" panose="02020603050405020304" pitchFamily="18" charset="0"/>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431709"/>
          </a:xfrm>
          <a:prstGeom prst="rect">
            <a:avLst/>
          </a:prstGeom>
          <a:noFill/>
        </p:spPr>
        <p:txBody>
          <a:bodyPr wrap="square" lIns="91440" tIns="45720" rIns="91440" bIns="45720" anchor="t">
            <a:spAutoFit/>
          </a:bodyPr>
          <a:lstStyle/>
          <a:p>
            <a:pPr algn="just" rtl="0">
              <a:lnSpc>
                <a:spcPct val="150000"/>
              </a:lnSpc>
            </a:pPr>
            <a:r>
              <a:rPr lang="en-US" dirty="0">
                <a:effectLst/>
              </a:rPr>
              <a:t>This project develops a machine learning model to predict employee churn. By analyzing historical employee data, including demographics and employment tenure, our model identifies factors influencing churn and provides insights for retention strategies. Leveraging advanced algorithms like Random Forest and </a:t>
            </a:r>
            <a:r>
              <a:rPr lang="en-US" dirty="0" err="1">
                <a:effectLst/>
              </a:rPr>
              <a:t>KMeans</a:t>
            </a:r>
            <a:r>
              <a:rPr lang="en-US" dirty="0">
                <a:effectLst/>
              </a:rPr>
              <a:t> clustering, our predictive model empowers organizations to proactively address turnover challenges and foster a stable workforce.</a:t>
            </a:r>
            <a:endParaRPr lang="en-US" dirty="0"/>
          </a:p>
          <a:p>
            <a:pPr algn="just" rtl="0"/>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893100"/>
          </a:xfrm>
          <a:prstGeom prst="rect">
            <a:avLst/>
          </a:prstGeom>
          <a:noFill/>
        </p:spPr>
        <p:txBody>
          <a:bodyPr wrap="square" lIns="91440" tIns="45720" rIns="91440" bIns="45720" anchor="t">
            <a:spAutoFit/>
          </a:bodyPr>
          <a:lstStyle/>
          <a:p>
            <a:pPr algn="just" rtl="0"/>
            <a:r>
              <a:rPr lang="en-US" dirty="0">
                <a:effectLst/>
              </a:rPr>
              <a:t>Employee churn, the departure of valuable talent from an organization, creates challenges like increased costs and disruptions. Current methods lack effectiveness in predicting and preventing churn, leading to workforce instability and negative impacts on performance. There is a crucial need for predictive models to identify at-risk employees, enabling organizations to implement proactive retention strategies and foster a stable workforce.</a:t>
            </a:r>
            <a:endParaRPr lang="en-US" dirty="0"/>
          </a:p>
          <a:p>
            <a:pPr algn="just" rtl="0"/>
            <a:br>
              <a:rPr lang="en-US" dirty="0"/>
            </a:br>
            <a:endParaRPr lang="en-US" dirty="0"/>
          </a:p>
          <a:p>
            <a:pPr marL="173736" indent="-173736" algn="just" rtl="0" fontAlgn="base">
              <a:spcAft>
                <a:spcPts val="800"/>
              </a:spcAft>
              <a:buClr>
                <a:srgbClr val="213163"/>
              </a:buClr>
              <a:buFont typeface="Arial" panose="020B0604020202020204" pitchFamily="34" charset="0"/>
              <a:buChar char="•"/>
            </a:pP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“Employee Churn Prediction System.”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284041"/>
          </a:xfrm>
          <a:prstGeom prst="rect">
            <a:avLst/>
          </a:prstGeom>
          <a:noFill/>
        </p:spPr>
        <p:txBody>
          <a:bodyPr wrap="square" lIns="91440" tIns="45720" rIns="91440" bIns="45720" anchor="t">
            <a:spAutoFit/>
          </a:bodyPr>
          <a:lstStyle/>
          <a:p>
            <a:pPr marL="285750" indent="-285750" algn="just" rtl="0">
              <a:lnSpc>
                <a:spcPct val="150000"/>
              </a:lnSpc>
              <a:buFont typeface="Arial" panose="020B0604020202020204" pitchFamily="34" charset="0"/>
              <a:buChar char="•"/>
            </a:pPr>
            <a:r>
              <a:rPr lang="en-US" dirty="0">
                <a:effectLst/>
              </a:rPr>
              <a:t>Gather and preprocess historical employee data, including demographics, performance metrics, and tenure.</a:t>
            </a:r>
            <a:endParaRPr lang="en-US" dirty="0"/>
          </a:p>
          <a:p>
            <a:pPr marL="285750" indent="-285750" algn="just" rtl="0">
              <a:lnSpc>
                <a:spcPct val="150000"/>
              </a:lnSpc>
              <a:buFont typeface="Arial" panose="020B0604020202020204" pitchFamily="34" charset="0"/>
              <a:buChar char="•"/>
            </a:pPr>
            <a:r>
              <a:rPr lang="en-US" dirty="0">
                <a:effectLst/>
              </a:rPr>
              <a:t>Explore and analyze the dataset to identify patterns and key factors contributing to employee churn.</a:t>
            </a:r>
            <a:endParaRPr lang="en-US" dirty="0"/>
          </a:p>
          <a:p>
            <a:pPr marL="285750" indent="-285750" algn="just" rtl="0">
              <a:lnSpc>
                <a:spcPct val="150000"/>
              </a:lnSpc>
              <a:buFont typeface="Arial" panose="020B0604020202020204" pitchFamily="34" charset="0"/>
              <a:buChar char="•"/>
            </a:pPr>
            <a:r>
              <a:rPr lang="en-US" dirty="0">
                <a:effectLst/>
              </a:rPr>
              <a:t>Develop and train machine learning models, such as Random Forest and </a:t>
            </a:r>
            <a:r>
              <a:rPr lang="en-US" dirty="0" err="1">
                <a:effectLst/>
              </a:rPr>
              <a:t>KMeans</a:t>
            </a:r>
            <a:r>
              <a:rPr lang="en-US" dirty="0">
                <a:effectLst/>
              </a:rPr>
              <a:t> clustering, to predict employee churn.</a:t>
            </a:r>
            <a:endParaRPr lang="en-US" dirty="0"/>
          </a:p>
          <a:p>
            <a:pPr marL="285750" indent="-285750" algn="just" rtl="0">
              <a:lnSpc>
                <a:spcPct val="150000"/>
              </a:lnSpc>
              <a:buFont typeface="Arial" panose="020B0604020202020204" pitchFamily="34" charset="0"/>
              <a:buChar char="•"/>
            </a:pPr>
            <a:r>
              <a:rPr lang="en-US" dirty="0">
                <a:effectLst/>
              </a:rPr>
              <a:t>Evaluate the performance of the predictive models using appropriate metrics and validation techniques.</a:t>
            </a:r>
            <a:endParaRPr lang="en-US" dirty="0"/>
          </a:p>
          <a:p>
            <a:pPr marL="285750" indent="-285750" algn="just" rtl="0">
              <a:lnSpc>
                <a:spcPct val="150000"/>
              </a:lnSpc>
              <a:buFont typeface="Arial" panose="020B0604020202020204" pitchFamily="34" charset="0"/>
              <a:buChar char="•"/>
            </a:pPr>
            <a:r>
              <a:rPr lang="en-US" dirty="0">
                <a:effectLst/>
              </a:rPr>
              <a:t>Implement proactive retention strategies based on model insights to reduce employee turnover and foster workforce stability.</a:t>
            </a:r>
            <a:endParaRPr lang="en-US" dirty="0"/>
          </a:p>
          <a:p>
            <a:pPr marL="285750" indent="-285750" algn="just" rtl="0">
              <a:lnSpc>
                <a:spcPct val="150000"/>
              </a:lnSpc>
              <a:buFont typeface="Arial" panose="020B0604020202020204" pitchFamily="34" charset="0"/>
              <a:buChar char="•"/>
            </a:pPr>
            <a:r>
              <a:rPr lang="en-US" dirty="0">
                <a:effectLst/>
              </a:rPr>
              <a:t>Optimize the predictive model and retention strategies iteratively based on feedback and performance evaluations.</a:t>
            </a: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87255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lgn="just">
              <a:spcAft>
                <a:spcPts val="800"/>
              </a:spcAft>
              <a:buClr>
                <a:srgbClr val="213163"/>
              </a:buClr>
              <a:buFont typeface="Arial" panose="020B0604020202020204" pitchFamily="34" charset="0"/>
              <a:buChar char="•"/>
            </a:pPr>
            <a:r>
              <a:rPr lang="en-US" b="1" dirty="0"/>
              <a:t>Solution: </a:t>
            </a:r>
            <a:r>
              <a:rPr lang="en-US" dirty="0">
                <a:effectLst/>
              </a:rPr>
              <a:t>Utilize machine learning algorithms to analyze historical employee data, including demographics, performance metrics, and tenure. Develop a predictive model that identifies patterns and predicts the likelihood of employee churn. </a:t>
            </a:r>
            <a:r>
              <a:rPr lang="en-US" dirty="0" err="1">
                <a:effectLst/>
              </a:rPr>
              <a:t>KMeans</a:t>
            </a:r>
            <a:r>
              <a:rPr lang="en-US" dirty="0">
                <a:effectLst/>
              </a:rPr>
              <a:t> clustering will be employed to extract insights and identify at-risk employees. By leveraging these techniques, organizations can implement proactive retention strategies and optimize workforce management to reduce turnover rates and foster a stable and engaged workforce.</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grpSp>
        <p:nvGrpSpPr>
          <p:cNvPr id="6" name="Group 5">
            <a:extLst>
              <a:ext uri="{FF2B5EF4-FFF2-40B4-BE49-F238E27FC236}">
                <a16:creationId xmlns:a16="http://schemas.microsoft.com/office/drawing/2014/main" id="{8DFA3773-676C-4C8A-D39A-DD88B89B9265}"/>
              </a:ext>
            </a:extLst>
          </p:cNvPr>
          <p:cNvGrpSpPr/>
          <p:nvPr/>
        </p:nvGrpSpPr>
        <p:grpSpPr>
          <a:xfrm>
            <a:off x="652938" y="1423707"/>
            <a:ext cx="7838124" cy="2652946"/>
            <a:chOff x="652938" y="1423707"/>
            <a:chExt cx="7838124" cy="2652946"/>
          </a:xfrm>
        </p:grpSpPr>
        <p:sp>
          <p:nvSpPr>
            <p:cNvPr id="4" name="Freeform 11">
              <a:extLst>
                <a:ext uri="{FF2B5EF4-FFF2-40B4-BE49-F238E27FC236}">
                  <a16:creationId xmlns:a16="http://schemas.microsoft.com/office/drawing/2014/main" id="{1EB3BF52-FA8D-47DB-094D-D5F3D3CD754A}"/>
                </a:ext>
              </a:extLst>
            </p:cNvPr>
            <p:cNvSpPr/>
            <p:nvPr/>
          </p:nvSpPr>
          <p:spPr>
            <a:xfrm>
              <a:off x="652938" y="1423707"/>
              <a:ext cx="7838124" cy="2652946"/>
            </a:xfrm>
            <a:custGeom>
              <a:avLst/>
              <a:gdLst/>
              <a:ahLst/>
              <a:cxnLst/>
              <a:rect l="l" t="t" r="r" b="b"/>
              <a:pathLst>
                <a:path w="7838124" h="2652946">
                  <a:moveTo>
                    <a:pt x="0" y="0"/>
                  </a:moveTo>
                  <a:lnTo>
                    <a:pt x="7838124" y="0"/>
                  </a:lnTo>
                  <a:lnTo>
                    <a:pt x="7838124" y="2652945"/>
                  </a:lnTo>
                  <a:lnTo>
                    <a:pt x="0" y="2652945"/>
                  </a:lnTo>
                  <a:lnTo>
                    <a:pt x="0" y="0"/>
                  </a:lnTo>
                  <a:close/>
                </a:path>
              </a:pathLst>
            </a:custGeom>
            <a:blipFill>
              <a:blip r:embed="rId3"/>
              <a:stretch>
                <a:fillRect t="-16390" b="-2939"/>
              </a:stretch>
            </a:blipFill>
          </p:spPr>
          <p:txBody>
            <a:bodyPr/>
            <a:lstStyle/>
            <a:p>
              <a:endParaRPr lang="en-US" dirty="0"/>
            </a:p>
          </p:txBody>
        </p:sp>
        <p:sp>
          <p:nvSpPr>
            <p:cNvPr id="5" name="Rectangle 4">
              <a:extLst>
                <a:ext uri="{FF2B5EF4-FFF2-40B4-BE49-F238E27FC236}">
                  <a16:creationId xmlns:a16="http://schemas.microsoft.com/office/drawing/2014/main" id="{2E464375-2C43-4301-ABE9-4E83905985F0}"/>
                </a:ext>
              </a:extLst>
            </p:cNvPr>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B4702C9B-190A-4AE8-8CC7-0B3246CEA5B0}"/>
              </a:ext>
            </a:extLst>
          </p:cNvPr>
          <p:cNvSpPr/>
          <p:nvPr/>
        </p:nvSpPr>
        <p:spPr>
          <a:xfrm>
            <a:off x="3012141" y="1423707"/>
            <a:ext cx="2173045" cy="72782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Data Detection and data Pre-processing</a:t>
            </a:r>
          </a:p>
        </p:txBody>
      </p:sp>
      <p:sp>
        <p:nvSpPr>
          <p:cNvPr id="7" name="Rectangle 6">
            <a:extLst>
              <a:ext uri="{FF2B5EF4-FFF2-40B4-BE49-F238E27FC236}">
                <a16:creationId xmlns:a16="http://schemas.microsoft.com/office/drawing/2014/main" id="{71C21B8D-2BA9-4C71-8AAE-F01CC880CB5A}"/>
              </a:ext>
            </a:extLst>
          </p:cNvPr>
          <p:cNvSpPr/>
          <p:nvPr/>
        </p:nvSpPr>
        <p:spPr>
          <a:xfrm>
            <a:off x="5981252" y="3098202"/>
            <a:ext cx="1893346" cy="7422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n>
                  <a:solidFill>
                    <a:schemeClr val="tx1"/>
                  </a:solidFill>
                </a:ln>
                <a:solidFill>
                  <a:schemeClr val="tx1"/>
                </a:solidFill>
              </a:rPr>
              <a:t>Churn Prediction</a:t>
            </a:r>
          </a:p>
        </p:txBody>
      </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purl.org/dc/dcmitype/"/>
    <ds:schemaRef ds:uri="http://schemas.microsoft.com/office/2006/metadata/properties"/>
    <ds:schemaRef ds:uri="http://schemas.microsoft.com/office/2006/documentManagement/types"/>
    <ds:schemaRef ds:uri="9162bd5b-4ed9-4da3-b376-05204580ba3f"/>
    <ds:schemaRef ds:uri="http://purl.org/dc/elements/1.1/"/>
    <ds:schemaRef ds:uri="c0fa2617-96bd-425d-8578-e93563fe37c5"/>
    <ds:schemaRef ds:uri="http://purl.org/dc/term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567</TotalTime>
  <Words>643</Words>
  <Application>Microsoft Office PowerPoint</Application>
  <PresentationFormat>On-screen Show (16:9)</PresentationFormat>
  <Paragraphs>88</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IBM Plex Sans</vt:lpstr>
      <vt:lpstr>Times New Roman</vt:lpstr>
      <vt:lpstr>Wingdings</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Gladys Rubala</cp:lastModifiedBy>
  <cp:revision>165</cp:revision>
  <dcterms:modified xsi:type="dcterms:W3CDTF">2024-04-24T17:11:29Z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